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85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1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  <p:sldMasterId id="2147483708" r:id="rId3"/>
    <p:sldMasterId id="2147483720" r:id="rId4"/>
    <p:sldMasterId id="2147483732" r:id="rId5"/>
    <p:sldMasterId id="2147483744" r:id="rId6"/>
    <p:sldMasterId id="2147483756" r:id="rId7"/>
    <p:sldMasterId id="2147483768" r:id="rId8"/>
  </p:sldMasterIdLst>
  <p:sldIdLst>
    <p:sldId id="258" r:id="rId9"/>
    <p:sldId id="257" r:id="rId10"/>
    <p:sldId id="259" r:id="rId11"/>
    <p:sldId id="268" r:id="rId12"/>
    <p:sldId id="264" r:id="rId13"/>
    <p:sldId id="269" r:id="rId14"/>
    <p:sldId id="270" r:id="rId15"/>
    <p:sldId id="271" r:id="rId16"/>
    <p:sldId id="272" r:id="rId17"/>
    <p:sldId id="273" r:id="rId18"/>
    <p:sldId id="281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74" r:id="rId27"/>
    <p:sldId id="276" r:id="rId28"/>
    <p:sldId id="277" r:id="rId29"/>
    <p:sldId id="267" r:id="rId30"/>
    <p:sldId id="266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>
        <p:scale>
          <a:sx n="77" d="100"/>
          <a:sy n="77" d="100"/>
        </p:scale>
        <p:origin x="-1362" y="-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21.04.2018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21.04.2018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21.04.2018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21.04.2018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B106E36-FD25-4E2D-B0AA-010F637433A0}" type="datetimeFigureOut">
              <a:rPr lang="ru-RU" smtClean="0"/>
              <a:pPr/>
              <a:t>21.04.2018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36461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15458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B13F9A"/>
                </a:solidFill>
              </a:rPr>
              <a:pPr/>
              <a:t>21.04.2018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80355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5573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58529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39027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11466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30363456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945537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99337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84748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089473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93778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B13F9A"/>
                </a:solidFill>
              </a:rPr>
              <a:pPr/>
              <a:t>21.04.2018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9227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86853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25373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25289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10039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38671435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4414403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60887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47400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790874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075280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B13F9A"/>
                </a:solidFill>
              </a:rPr>
              <a:pPr/>
              <a:t>21.04.2018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88372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847032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719524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850117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73326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4439302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45404974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77460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246500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7022664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716050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B13F9A"/>
                </a:solidFill>
              </a:rPr>
              <a:pPr/>
              <a:t>21.04.2018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37863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661180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26624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591210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266463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04816571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5673158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376847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00144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9534207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847066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B13F9A"/>
                </a:solidFill>
              </a:rPr>
              <a:pPr/>
              <a:t>21.04.2018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84362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642382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998516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61644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700905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14917655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23979734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24274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879992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9282224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482465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B13F9A"/>
                </a:solidFill>
              </a:rPr>
              <a:pPr/>
              <a:t>21.04.2018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5680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190585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902215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376716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988981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72262747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14852549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986389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005899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9450816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160016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B13F9A"/>
                </a:solidFill>
              </a:rPr>
              <a:pPr/>
              <a:t>21.04.2018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88544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821955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562805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071215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848141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58990643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355229074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505281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4900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64221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84467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01108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67359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96602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11856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5248BCE-F656-47E8-935F-531E7F7B3097}" type="datetimeFigureOut">
              <a:rPr lang="ru-RU" smtClean="0">
                <a:solidFill>
                  <a:srgbClr val="F4E7ED"/>
                </a:solidFill>
              </a:rPr>
              <a:pPr/>
              <a:t>21.04.2018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8DB8420-486B-4D29-B883-66A7D3372C84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26773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17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7" Type="http://schemas.openxmlformats.org/officeDocument/2006/relationships/image" Target="../media/image24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23.png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myunivercity.ru/" TargetMode="External"/><Relationship Id="rId2" Type="http://schemas.openxmlformats.org/officeDocument/2006/relationships/hyperlink" Target="https://stud.kz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x-8hzDdS-mY" TargetMode="External"/><Relationship Id="rId5" Type="http://schemas.openxmlformats.org/officeDocument/2006/relationships/hyperlink" Target="http://adilet.zan.kz/" TargetMode="External"/><Relationship Id="rId4" Type="http://schemas.openxmlformats.org/officeDocument/2006/relationships/hyperlink" Target="https://sabaqtar.kz/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42910" y="2071678"/>
            <a:ext cx="7772400" cy="182880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kk-KZ" sz="6000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Кәсіпорында еңбек өнімділігін арттыру жолдары</a:t>
            </a:r>
            <a:endParaRPr lang="ru-RU" sz="6000" i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428604"/>
            <a:ext cx="8183880" cy="1051560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німділігі</a:t>
            </a:r>
            <a:endParaRPr lang="ru-RU" b="1" dirty="0"/>
          </a:p>
        </p:txBody>
      </p:sp>
      <p:sp>
        <p:nvSpPr>
          <p:cNvPr id="2" name="Содержимое 1"/>
          <p:cNvSpPr>
            <a:spLocks noGrp="1"/>
          </p:cNvSpPr>
          <p:nvPr>
            <p:ph sz="quarter" idx="1"/>
          </p:nvPr>
        </p:nvSpPr>
        <p:spPr>
          <a:xfrm>
            <a:off x="107504" y="1556792"/>
            <a:ext cx="8928992" cy="5040560"/>
          </a:xfrm>
        </p:spPr>
        <p:txBody>
          <a:bodyPr>
            <a:normAutofit/>
          </a:bodyPr>
          <a:lstStyle/>
          <a:p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німділігі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алынған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өнім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көлемінің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оны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дайындауға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жұмсалған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еңбекке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қатынасы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>
              <a:buNone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өнімділігі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/>
              <a:t>–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жұмысшыларының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еңбегінің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тиімділігін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сипаттайтын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Еңбек өнімділігін есептеу формуласы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endParaRPr lang="ru-RU" b="1" i="1" dirty="0" smtClean="0"/>
          </a:p>
          <a:p>
            <a:pPr algn="ctr"/>
            <a:endParaRPr lang="ru-RU" b="1" i="1" dirty="0" smtClean="0"/>
          </a:p>
          <a:p>
            <a:pPr algn="ctr"/>
            <a:endParaRPr lang="ru-RU" b="1" i="1" dirty="0" smtClean="0"/>
          </a:p>
          <a:p>
            <a:pPr algn="ctr">
              <a:buNone/>
            </a:pPr>
            <a:r>
              <a:rPr lang="ru-RU" b="1" i="1" dirty="0" err="1" smtClean="0"/>
              <a:t>Еңбек Өнімділігі </a:t>
            </a:r>
            <a:r>
              <a:rPr lang="ru-RU" b="1" i="1" dirty="0" smtClean="0"/>
              <a:t>=</a:t>
            </a:r>
            <a:r>
              <a:rPr lang="en-US" b="1" i="1" dirty="0" smtClean="0"/>
              <a:t>Q/T</a:t>
            </a:r>
          </a:p>
          <a:p>
            <a:pPr algn="ctr">
              <a:buNone/>
            </a:pPr>
            <a:endParaRPr lang="kk-KZ" b="1" i="1" dirty="0" smtClean="0"/>
          </a:p>
          <a:p>
            <a:pPr algn="r">
              <a:buNone/>
            </a:pPr>
            <a:r>
              <a:rPr lang="kk-KZ" b="1" i="1" dirty="0" smtClean="0"/>
              <a:t>Мұндағы</a:t>
            </a:r>
            <a:br>
              <a:rPr lang="kk-KZ" b="1" i="1" dirty="0" smtClean="0"/>
            </a:br>
            <a:r>
              <a:rPr lang="en-US" b="1" i="1" dirty="0" smtClean="0"/>
              <a:t>Q</a:t>
            </a:r>
            <a:r>
              <a:rPr lang="kk-KZ" b="1" i="1" dirty="0" smtClean="0"/>
              <a:t>- өнім көлемі</a:t>
            </a:r>
          </a:p>
          <a:p>
            <a:pPr algn="r">
              <a:buNone/>
            </a:pPr>
            <a:r>
              <a:rPr lang="en-US" b="1" i="1" dirty="0" smtClean="0"/>
              <a:t>T</a:t>
            </a:r>
            <a:r>
              <a:rPr lang="kk-KZ" b="1" i="1" dirty="0" smtClean="0"/>
              <a:t>-уақыт</a:t>
            </a:r>
            <a:endParaRPr lang="ru-RU" dirty="0"/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Кәсіпорында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өнімділігінің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1268760"/>
            <a:ext cx="8856984" cy="558924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Жалпылама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көрсеткіштерге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жұмысшының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жылдық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күндік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сағаттық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өнім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өндіру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көлемі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құндық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өлшемдегі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жұмысшыға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шаққандағы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жылдық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өндіру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көлемі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жатады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адам-күндегі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адам-сағаттағы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заттай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нысандағы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өнімнің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түрінің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сыйымдылығы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Көмекші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көрсеткіштерге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жұмыстың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белгіленген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орындауға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кететін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шығындары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бірлігінде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орындалған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көлемі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жатады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4607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Өнімділікті жоғарылату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Өнімділікті жоғарылату басқару процесіне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 өнімді, немесе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еңбекті өзгерту (қайта жасау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процестеріне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кірісудің нәтижесі болып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Төменде аталған жағдайлардың жеке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біреуі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алса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өнімділік өседі: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Өнім көбейеді, шығындар азаяды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Өнім көбейеді, шығындар өзгермейді.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Өнім көбейеді, шығындар өседі, бірақ өсу қарқыны төмен болады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Өнім көлемі өзгермейді, шығындар төмендейді.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Өнім азаяды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шығындар төмендейді, бірақ мұның төмендеу қарқыны жоғары болады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Өнімділікті арттыру жолдары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0" y="1484784"/>
            <a:ext cx="9144000" cy="5373216"/>
          </a:xfrm>
        </p:spPr>
        <p:txBody>
          <a:bodyPr/>
          <a:lstStyle/>
          <a:p>
            <a:pPr marL="0" indent="0">
              <a:buNone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1.Өндірістің 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техникалық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дәрежесін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көтеру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Басқаруда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еңбекпен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өндірістің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ұйымдастырылуын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жетілдіру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шығындарының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өзгерістері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Адам факторы</a:t>
            </a:r>
          </a:p>
          <a:p>
            <a:pPr marL="0" indent="0" algn="ctr">
              <a:buNone/>
            </a:pP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8766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514528" cy="1102568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1.Өндірістің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техникалық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дәрежесін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көтеру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1600200"/>
            <a:ext cx="8586536" cy="4709120"/>
          </a:xfrm>
        </p:spPr>
        <p:txBody>
          <a:bodyPr>
            <a:normAutofit fontScale="92500"/>
          </a:bodyPr>
          <a:lstStyle/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Кешендік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механизация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автоматизация.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Прогресивтік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технология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енгізу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. 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Өнімнің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конструкциясын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техникалық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сипаттамаларын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жетілдіру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. 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заттарының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пайдаланылуын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жақсарту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оларды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басқалармен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алмастыру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350740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1102568"/>
          </a:xfrm>
        </p:spPr>
        <p:txBody>
          <a:bodyPr>
            <a:normAutofit fontScale="90000"/>
          </a:bodyPr>
          <a:lstStyle/>
          <a:p>
            <a:pPr marL="0" inden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2.Басқаруда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еңбекпен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өндірістің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ұйымдастырылуын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жетілдіру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1556792"/>
            <a:ext cx="8712968" cy="4608512"/>
          </a:xfrm>
        </p:spPr>
        <p:txBody>
          <a:bodyPr/>
          <a:lstStyle/>
          <a:p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құрылымын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Басқарудағы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еңбекті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механизациялау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рационалдау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Еңбекті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мөлшерлеу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Графикалық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стендтер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көмегімен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үнемі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өнімділікті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талдау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7836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28600"/>
            <a:ext cx="8658544" cy="9906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3.Еңбек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шығындарының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өзгерістері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сыйымдылығының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дәрежесі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түрлі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болатын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өнімдер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түрлерінің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үлес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салмағын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өсіру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төмендету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6578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28600"/>
            <a:ext cx="8514528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4.Адам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факторы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en-US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дәрежесінің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өсуі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 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600" dirty="0" err="1" smtClean="0"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ндірістік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квалификацияның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өсуі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Адамдардың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еңбекке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қатынасын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білу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Ынталандыру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жұмыстары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қызметкердің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лауазымдық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нұсқауларын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енгізу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497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692696"/>
            <a:ext cx="3529011" cy="1252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99429" l="25143" r="69429">
                        <a14:foregroundMark x1="11429" y1="15429" x2="6857" y2="41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04864"/>
            <a:ext cx="1584176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1919" y="2420888"/>
            <a:ext cx="1584325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204864"/>
            <a:ext cx="1584325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2132" y="4583641"/>
            <a:ext cx="1584325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60041" y="4618015"/>
            <a:ext cx="1584325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387" y="4357538"/>
            <a:ext cx="1584325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258448"/>
            <a:ext cx="1584325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27984" y="1196752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prstClr val="white"/>
                </a:solidFill>
              </a:rPr>
              <a:t>Аренда = 100000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98487" y="2996952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prstClr val="white"/>
                </a:solidFill>
              </a:rPr>
              <a:t>300000</a:t>
            </a:r>
            <a:endParaRPr lang="ru-RU" sz="2400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41874" y="4797152"/>
            <a:ext cx="13542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prstClr val="white"/>
                </a:solidFill>
              </a:rPr>
              <a:t>400000</a:t>
            </a:r>
            <a:endParaRPr lang="ru-RU" sz="2400" dirty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60232" y="2996952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prstClr val="white"/>
                </a:solidFill>
              </a:rPr>
              <a:t>200000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60232" y="4797151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prstClr val="white"/>
                </a:solidFill>
              </a:rPr>
              <a:t>300000</a:t>
            </a:r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2400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Тәжірибеде </a:t>
            </a:r>
            <a:r>
              <a:rPr lang="kk-KZ" sz="2800" i="1" dirty="0" smtClean="0">
                <a:latin typeface="Times New Roman" pitchFamily="18" charset="0"/>
                <a:cs typeface="Times New Roman" pitchFamily="18" charset="0"/>
              </a:rPr>
              <a:t>еңбек өнімділігін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бағалаудың </a:t>
            </a:r>
            <a:r>
              <a:rPr lang="kk-KZ" sz="32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3 әдісі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қолданылады:</a:t>
            </a:r>
          </a:p>
          <a:p>
            <a:pPr marL="0" indent="0" algn="ctr">
              <a:buNone/>
            </a:pPr>
            <a:endParaRPr lang="kk-KZ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kk-KZ" sz="32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Құндық</a:t>
            </a:r>
          </a:p>
          <a:p>
            <a:pPr>
              <a:buFont typeface="Wingdings" pitchFamily="2" charset="2"/>
              <a:buChar char="v"/>
            </a:pPr>
            <a:r>
              <a:rPr lang="kk-KZ" sz="32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Натуралдық</a:t>
            </a:r>
          </a:p>
          <a:p>
            <a:pPr>
              <a:buFont typeface="Wingdings" pitchFamily="2" charset="2"/>
              <a:buChar char="v"/>
            </a:pPr>
            <a:r>
              <a:rPr lang="kk-KZ" sz="32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Еңбектік</a:t>
            </a:r>
            <a:endParaRPr lang="ru-RU" sz="3200" dirty="0">
              <a:solidFill>
                <a:schemeClr val="bg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0052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Құндық әдіс бойынша жұмыс көлемі </a:t>
            </a:r>
            <a:r>
              <a:rPr lang="kk-KZ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ақшалай көрсеткіште </a:t>
            </a:r>
            <a:r>
              <a:rPr lang="kk-KZ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қарастырылады:</a:t>
            </a:r>
            <a:endParaRPr lang="ru-RU" dirty="0">
              <a:solidFill>
                <a:schemeClr val="bg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3074074" cy="1765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75656" y="3577050"/>
            <a:ext cx="972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10 адам</a:t>
            </a:r>
            <a:endParaRPr lang="ru-RU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68144" y="2016145"/>
            <a:ext cx="16201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15000 теңге</a:t>
            </a:r>
            <a:endParaRPr lang="ru-RU" sz="2000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3851920" y="2216200"/>
            <a:ext cx="172819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52511" y="4293096"/>
            <a:ext cx="22163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i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Әр жұмысшының еңбек өнімділігі</a:t>
            </a:r>
            <a:endParaRPr lang="ru-RU" sz="2000" i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179512" y="3946382"/>
            <a:ext cx="8784976" cy="0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987824" y="4416207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=</a:t>
            </a:r>
            <a:endParaRPr lang="ru-RU" sz="28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59962" y="4186803"/>
            <a:ext cx="1682750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4762" y="4677817"/>
            <a:ext cx="107315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Прямая соединительная линия 16"/>
          <p:cNvCxnSpPr/>
          <p:nvPr/>
        </p:nvCxnSpPr>
        <p:spPr>
          <a:xfrm>
            <a:off x="3635896" y="4677817"/>
            <a:ext cx="194421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52512" y="5301208"/>
            <a:ext cx="20162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i="1" dirty="0" smtClean="0">
                <a:solidFill>
                  <a:prstClr val="white"/>
                </a:solidFill>
              </a:rPr>
              <a:t>1 сағатқа </a:t>
            </a:r>
            <a:r>
              <a:rPr lang="kk-KZ" sz="2000" i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жұмысшының</a:t>
            </a:r>
            <a:r>
              <a:rPr lang="kk-KZ" sz="2000" i="1" dirty="0" smtClean="0">
                <a:solidFill>
                  <a:prstClr val="white"/>
                </a:solidFill>
              </a:rPr>
              <a:t> еңбек өнімділігі</a:t>
            </a:r>
            <a:endParaRPr lang="ru-RU" sz="2000" i="1" dirty="0">
              <a:solidFill>
                <a:prstClr val="white"/>
              </a:solidFill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68885" y="5491420"/>
            <a:ext cx="669925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30625" y="5329495"/>
            <a:ext cx="1682750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3587631" y="5917845"/>
            <a:ext cx="2235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Жұмыс істеген уақыт</a:t>
            </a:r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cxnSp>
        <p:nvCxnSpPr>
          <p:cNvPr id="21" name="Прямая соединительная линия 20"/>
          <p:cNvCxnSpPr>
            <a:stCxn id="2054" idx="3"/>
          </p:cNvCxnSpPr>
          <p:nvPr/>
        </p:nvCxnSpPr>
        <p:spPr>
          <a:xfrm>
            <a:off x="3538810" y="5866070"/>
            <a:ext cx="233307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203321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Натуралды әдіс</a:t>
            </a:r>
            <a:endParaRPr lang="ru-RU" dirty="0">
              <a:solidFill>
                <a:schemeClr val="bg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47737"/>
            <a:ext cx="3124885" cy="91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94691" y="1844824"/>
            <a:ext cx="1075364" cy="939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59632" y="988190"/>
            <a:ext cx="1368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1 апта</a:t>
            </a:r>
            <a:endParaRPr lang="ru-RU" sz="3200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41380" y="4215126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 smtClean="0">
                <a:solidFill>
                  <a:prstClr val="white"/>
                </a:solidFill>
              </a:rPr>
              <a:t>5 жұмысшы</a:t>
            </a:r>
            <a:endParaRPr lang="ru-RU" sz="2000"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35415" y="3723009"/>
            <a:ext cx="1252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 smtClean="0">
                <a:solidFill>
                  <a:prstClr val="black"/>
                </a:solidFill>
              </a:rPr>
              <a:t>500 дана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0683" y="3666446"/>
            <a:ext cx="19442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 smtClean="0">
                <a:solidFill>
                  <a:prstClr val="white"/>
                </a:solidFill>
              </a:rPr>
              <a:t>1 апта бойынша еңбек өнімділігі </a:t>
            </a:r>
            <a:r>
              <a:rPr lang="kk-KZ" sz="2000" i="1" dirty="0" smtClean="0">
                <a:solidFill>
                  <a:prstClr val="white"/>
                </a:solidFill>
              </a:rPr>
              <a:t>әр жұмысшыға</a:t>
            </a:r>
            <a:endParaRPr lang="ru-RU" sz="2000" i="1" dirty="0">
              <a:solidFill>
                <a:prstClr val="white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2159" y="3793739"/>
            <a:ext cx="669925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3989352" y="4128111"/>
            <a:ext cx="21602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35092" y="3793739"/>
            <a:ext cx="669925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971600" y="5013176"/>
            <a:ext cx="19442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 smtClean="0">
                <a:solidFill>
                  <a:prstClr val="white"/>
                </a:solidFill>
              </a:rPr>
              <a:t>1 күн бойынша еңбек өнімділігі әр жұмысшыға</a:t>
            </a:r>
            <a:endParaRPr lang="ru-RU" sz="2000" dirty="0">
              <a:solidFill>
                <a:prstClr val="white"/>
              </a:solidFill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2159" y="5279539"/>
            <a:ext cx="669925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135846" y="3923064"/>
            <a:ext cx="1316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 smtClean="0">
                <a:solidFill>
                  <a:srgbClr val="FFC000"/>
                </a:solidFill>
              </a:rPr>
              <a:t>100 дана</a:t>
            </a:r>
            <a:endParaRPr lang="ru-RU" sz="2000" dirty="0">
              <a:solidFill>
                <a:srgbClr val="FFC000"/>
              </a:solidFill>
            </a:endParaRP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41380" y="5030970"/>
            <a:ext cx="1377950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762243" y="5731743"/>
            <a:ext cx="259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prstClr val="white"/>
                </a:solidFill>
              </a:rPr>
              <a:t>Аптадағы жұмыс күніне</a:t>
            </a:r>
            <a:endParaRPr lang="ru-RU" dirty="0">
              <a:solidFill>
                <a:prstClr val="white"/>
              </a:solidFill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3822083" y="5604445"/>
            <a:ext cx="241028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61115" y="5229795"/>
            <a:ext cx="669925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7135846" y="5320952"/>
            <a:ext cx="13554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 smtClean="0">
                <a:solidFill>
                  <a:srgbClr val="FFC000"/>
                </a:solidFill>
              </a:rPr>
              <a:t>20 дана</a:t>
            </a:r>
            <a:endParaRPr lang="ru-RU" sz="2000" dirty="0">
              <a:solidFill>
                <a:srgbClr val="FFC000"/>
              </a:solidFill>
            </a:endParaRPr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213" y="3422650"/>
            <a:ext cx="8791575" cy="1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040052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Еңбектік әдіс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>
            <a:normAutofit/>
          </a:bodyPr>
          <a:lstStyle/>
          <a:p>
            <a:r>
              <a:rPr lang="kk-KZ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Еңбектік әдіспен </a:t>
            </a:r>
            <a:r>
              <a:rPr lang="kk-KZ" sz="2800" i="1" dirty="0" smtClean="0">
                <a:latin typeface="Times New Roman" pitchFamily="18" charset="0"/>
                <a:cs typeface="Times New Roman" pitchFamily="18" charset="0"/>
              </a:rPr>
              <a:t>еңбек өнімділігін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өлшеген уақытта өнім бірлігін өндіруге жұмсалатын </a:t>
            </a:r>
            <a:r>
              <a:rPr lang="kk-KZ" sz="2800" i="1" dirty="0" smtClean="0">
                <a:latin typeface="Times New Roman" pitchFamily="18" charset="0"/>
                <a:cs typeface="Times New Roman" pitchFamily="18" charset="0"/>
              </a:rPr>
              <a:t>уақыт нормалары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немесе тауар бірлігін сатуға жұмсалатын уақыт нормалары (</a:t>
            </a:r>
            <a:r>
              <a:rPr lang="kk-KZ" sz="2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осы арқылы жұмыс күнінің қаншалықты жемісті өткенін бақылайды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) қолданылады.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31367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5462067"/>
          </a:xfrm>
        </p:spPr>
        <p:txBody>
          <a:bodyPr/>
          <a:lstStyle/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Еңбектік әдісте </a:t>
            </a:r>
            <a:r>
              <a:rPr lang="kk-KZ" sz="2800" i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өндірілген өнімді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сол өнімді өндіруге жұмсалған </a:t>
            </a:r>
            <a:r>
              <a:rPr lang="kk-KZ" sz="2800" i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уақыт нормасына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көбейтеміз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1839" y="1772816"/>
            <a:ext cx="3024336" cy="1176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1839" y="3240810"/>
            <a:ext cx="4896544" cy="989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4007" y="4365104"/>
            <a:ext cx="4016026" cy="2052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79512" y="1628800"/>
            <a:ext cx="8784976" cy="0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5231162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r>
              <a:rPr lang="kk-KZ" dirty="0" smtClean="0"/>
              <a:t>Кәсіпорында еңбек өнімділігінің орташа мәнін табу үшін келесі формуланы қолданады:</a:t>
            </a:r>
          </a:p>
          <a:p>
            <a:endParaRPr lang="kk-KZ" dirty="0"/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988840"/>
            <a:ext cx="6912768" cy="387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649214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Жұмыс уақыты</a:t>
            </a:r>
          </a:p>
          <a:p>
            <a:pPr marL="0" indent="0">
              <a:buNone/>
            </a:pPr>
            <a:r>
              <a:rPr lang="kk-KZ" dirty="0" smtClean="0"/>
              <a:t>	</a:t>
            </a: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8 сағат</a:t>
            </a:r>
          </a:p>
          <a:p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859100"/>
            <a:ext cx="1368152" cy="873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068367"/>
            <a:ext cx="1008112" cy="96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653136"/>
            <a:ext cx="1008112" cy="99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27784" y="3212976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prstClr val="white"/>
                </a:solidFill>
              </a:rPr>
              <a:t>30 мин/дана</a:t>
            </a:r>
          </a:p>
          <a:p>
            <a:r>
              <a:rPr lang="kk-KZ" i="1" dirty="0" smtClean="0">
                <a:solidFill>
                  <a:prstClr val="white"/>
                </a:solidFill>
              </a:rPr>
              <a:t>20 дана</a:t>
            </a:r>
            <a:endParaRPr lang="ru-RU" i="1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27784" y="4911875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prstClr val="white"/>
                </a:solidFill>
              </a:rPr>
              <a:t>15 мин/дана</a:t>
            </a:r>
          </a:p>
          <a:p>
            <a:r>
              <a:rPr lang="kk-KZ" i="1" dirty="0" smtClean="0">
                <a:solidFill>
                  <a:prstClr val="white"/>
                </a:solidFill>
              </a:rPr>
              <a:t>40 дана</a:t>
            </a:r>
            <a:endParaRPr lang="ru-RU" i="1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582313"/>
            <a:ext cx="1271587" cy="41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788024" y="527602"/>
            <a:ext cx="3528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i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1 жұмысшының 1 минуттағы еңбек өнімділігі неше данаға тең болады?</a:t>
            </a:r>
            <a:endParaRPr lang="ru-RU" b="1" i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582313"/>
            <a:ext cx="1728911" cy="672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77891" y="3245549"/>
            <a:ext cx="3438525" cy="79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609976" y="4450210"/>
            <a:ext cx="18844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2-жұмысшы</a:t>
            </a:r>
          </a:p>
          <a:p>
            <a:r>
              <a:rPr lang="kk-KZ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8-сағат</a:t>
            </a:r>
          </a:p>
          <a:p>
            <a:r>
              <a:rPr lang="kk-KZ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60-минут</a:t>
            </a:r>
            <a:endParaRPr lang="ru-RU" dirty="0">
              <a:solidFill>
                <a:prstClr val="black">
                  <a:lumMod val="65000"/>
                  <a:lumOff val="3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53640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xmlns="" val="107436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153400" cy="990600"/>
          </a:xfrm>
        </p:spPr>
        <p:txBody>
          <a:bodyPr/>
          <a:lstStyle/>
          <a:p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Стандарттық емес әдістер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29572"/>
            <a:ext cx="2808312" cy="189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3933056"/>
            <a:ext cx="3312368" cy="2047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566060"/>
            <a:ext cx="3096344" cy="1934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933056"/>
            <a:ext cx="3384376" cy="2120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959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00808"/>
            <a:ext cx="3312368" cy="226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556792"/>
            <a:ext cx="2952613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4192399"/>
            <a:ext cx="3528392" cy="243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16854" y="4192399"/>
            <a:ext cx="3587593" cy="243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4178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Пайдаланған әдебиеттер тізімі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https://stud.kz/</a:t>
            </a:r>
            <a:endParaRPr lang="ru-RU" dirty="0" smtClean="0"/>
          </a:p>
          <a:p>
            <a:r>
              <a:rPr lang="en-US" dirty="0" smtClean="0">
                <a:hlinkClick r:id="rId3"/>
              </a:rPr>
              <a:t>http://myunivercity.ru/</a:t>
            </a:r>
            <a:endParaRPr lang="ru-RU" dirty="0" smtClean="0"/>
          </a:p>
          <a:p>
            <a:r>
              <a:rPr lang="en-US" dirty="0" smtClean="0">
                <a:hlinkClick r:id="rId4"/>
              </a:rPr>
              <a:t>https://sabaqtar.kz/</a:t>
            </a:r>
            <a:endParaRPr lang="ru-RU" dirty="0" smtClean="0"/>
          </a:p>
          <a:p>
            <a:r>
              <a:rPr lang="en-US" dirty="0" smtClean="0">
                <a:hlinkClick r:id="rId5"/>
              </a:rPr>
              <a:t>http://adilet.zan.kz/</a:t>
            </a:r>
            <a:endParaRPr lang="ru-RU" dirty="0" smtClean="0"/>
          </a:p>
          <a:p>
            <a:r>
              <a:rPr lang="en-US" dirty="0">
                <a:hlinkClick r:id="rId6"/>
              </a:rPr>
              <a:t>https://</a:t>
            </a:r>
            <a:r>
              <a:rPr lang="en-US" dirty="0" smtClean="0">
                <a:hlinkClick r:id="rId6"/>
              </a:rPr>
              <a:t>www.youtube.com/watch?v=x-8hzDdS-mY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857496"/>
            <a:ext cx="8153400" cy="990600"/>
          </a:xfrm>
        </p:spPr>
        <p:txBody>
          <a:bodyPr>
            <a:prstTxWarp prst="textWave1">
              <a:avLst/>
            </a:prstTxWarp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kk-KZ" b="1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Назарларыңызға рахмет!</a:t>
            </a:r>
            <a:endParaRPr lang="ru-RU" b="1" i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аркет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Паркет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Паркет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Паркет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Паркет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Паркет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6_Паркет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222</TotalTime>
  <Words>324</Words>
  <Application>Microsoft Office PowerPoint</Application>
  <PresentationFormat>Экран (4:3)</PresentationFormat>
  <Paragraphs>107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8</vt:i4>
      </vt:variant>
      <vt:variant>
        <vt:lpstr>Заголовки слайдов</vt:lpstr>
      </vt:variant>
      <vt:variant>
        <vt:i4>23</vt:i4>
      </vt:variant>
    </vt:vector>
  </HeadingPairs>
  <TitlesOfParts>
    <vt:vector size="31" baseType="lpstr">
      <vt:lpstr>Обычная</vt:lpstr>
      <vt:lpstr>Паркет</vt:lpstr>
      <vt:lpstr>1_Паркет</vt:lpstr>
      <vt:lpstr>2_Паркет</vt:lpstr>
      <vt:lpstr>3_Паркет</vt:lpstr>
      <vt:lpstr>4_Паркет</vt:lpstr>
      <vt:lpstr>5_Паркет</vt:lpstr>
      <vt:lpstr>6_Паркет</vt:lpstr>
      <vt:lpstr>Кәсіпорында еңбек өнімділігін арттыру жолдары</vt:lpstr>
      <vt:lpstr>Еңбек өнімділігі</vt:lpstr>
      <vt:lpstr>Еңбек өнімділігін есептеу формуласы</vt:lpstr>
      <vt:lpstr>Кәсіпорында еңбек өнімділігінің деңгейін бағалау </vt:lpstr>
      <vt:lpstr>Өнімділікті жоғарылату</vt:lpstr>
      <vt:lpstr>Өнімділікті арттыру жолдары</vt:lpstr>
      <vt:lpstr> 1.Өндірістің техникалық дәрежесін көтеру </vt:lpstr>
      <vt:lpstr> 2.Басқаруда еңбекпен өндірістің ұйымдастырылуын жетілдіру </vt:lpstr>
      <vt:lpstr>3.Еңбек шығындарының өзгерістері</vt:lpstr>
      <vt:lpstr>4.Адам факторы </vt:lpstr>
      <vt:lpstr>Слайд 11</vt:lpstr>
      <vt:lpstr>Слайд 12</vt:lpstr>
      <vt:lpstr>Құндық әдіс бойынша жұмыс көлемі ақшалай көрсеткіште қарастырылады:</vt:lpstr>
      <vt:lpstr>Натуралды әдіс</vt:lpstr>
      <vt:lpstr>Еңбектік әдіс</vt:lpstr>
      <vt:lpstr>Слайд 16</vt:lpstr>
      <vt:lpstr>Слайд 17</vt:lpstr>
      <vt:lpstr>Слайд 18</vt:lpstr>
      <vt:lpstr>Слайд 19</vt:lpstr>
      <vt:lpstr>Стандарттық емес әдістер</vt:lpstr>
      <vt:lpstr>Слайд 21</vt:lpstr>
      <vt:lpstr>Пайдаланған әдебиеттер тізімі</vt:lpstr>
      <vt:lpstr>Назарларыңызға рахмет!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Кәсіпорында еңбек өнімділігін арттыру жолдары</dc:title>
  <dc:creator>Индира</dc:creator>
  <cp:lastModifiedBy>WORK</cp:lastModifiedBy>
  <cp:revision>23</cp:revision>
  <dcterms:created xsi:type="dcterms:W3CDTF">2018-04-08T09:33:06Z</dcterms:created>
  <dcterms:modified xsi:type="dcterms:W3CDTF">2018-04-21T08:19:12Z</dcterms:modified>
</cp:coreProperties>
</file>